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4"/>
  </p:notesMasterIdLst>
  <p:sldIdLst>
    <p:sldId id="256" r:id="rId5"/>
    <p:sldId id="260" r:id="rId6"/>
    <p:sldId id="293" r:id="rId7"/>
    <p:sldId id="294" r:id="rId8"/>
    <p:sldId id="298" r:id="rId9"/>
    <p:sldId id="295" r:id="rId10"/>
    <p:sldId id="266" r:id="rId11"/>
    <p:sldId id="267" r:id="rId12"/>
    <p:sldId id="302" r:id="rId13"/>
    <p:sldId id="269" r:id="rId14"/>
    <p:sldId id="273" r:id="rId15"/>
    <p:sldId id="296" r:id="rId16"/>
    <p:sldId id="297" r:id="rId17"/>
    <p:sldId id="299" r:id="rId18"/>
    <p:sldId id="300" r:id="rId19"/>
    <p:sldId id="301" r:id="rId20"/>
    <p:sldId id="303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41FF04-D40C-4C97-BBC8-C44DEBA2BE58}">
          <p14:sldIdLst>
            <p14:sldId id="256"/>
            <p14:sldId id="260"/>
            <p14:sldId id="293"/>
            <p14:sldId id="294"/>
            <p14:sldId id="298"/>
            <p14:sldId id="295"/>
            <p14:sldId id="266"/>
            <p14:sldId id="267"/>
            <p14:sldId id="302"/>
            <p14:sldId id="269"/>
            <p14:sldId id="273"/>
            <p14:sldId id="296"/>
            <p14:sldId id="297"/>
            <p14:sldId id="299"/>
            <p14:sldId id="300"/>
            <p14:sldId id="301"/>
            <p14:sldId id="303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1995" autoAdjust="0"/>
  </p:normalViewPr>
  <p:slideViewPr>
    <p:cSldViewPr snapToGrid="0">
      <p:cViewPr varScale="1">
        <p:scale>
          <a:sx n="86" d="100"/>
          <a:sy n="86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E83210-3B3D-4555-8A8C-26E8AFDB2168}" type="doc">
      <dgm:prSet loTypeId="urn:microsoft.com/office/officeart/2008/layout/AlternatingHexagons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9069E6-B884-44CA-8C0F-A325678612F0}">
      <dgm:prSet phldrT="[Text]"/>
      <dgm:spPr/>
      <dgm:t>
        <a:bodyPr/>
        <a:lstStyle/>
        <a:p>
          <a:r>
            <a:rPr lang="en-US" dirty="0"/>
            <a:t>Emmy Winning</a:t>
          </a:r>
        </a:p>
      </dgm:t>
    </dgm:pt>
    <dgm:pt modelId="{446CD61E-24A8-4EA5-A708-0D5CE3BEA2D0}" type="parTrans" cxnId="{B98D02CC-5DA1-4BD5-AB27-C8FD21630C6C}">
      <dgm:prSet/>
      <dgm:spPr/>
      <dgm:t>
        <a:bodyPr/>
        <a:lstStyle/>
        <a:p>
          <a:endParaRPr lang="en-US"/>
        </a:p>
      </dgm:t>
    </dgm:pt>
    <dgm:pt modelId="{B0BD3AF6-C0B5-4A9F-984F-71F13BB720B7}" type="sibTrans" cxnId="{B98D02CC-5DA1-4BD5-AB27-C8FD21630C6C}">
      <dgm:prSet/>
      <dgm:spPr/>
      <dgm:t>
        <a:bodyPr/>
        <a:lstStyle/>
        <a:p>
          <a:endParaRPr lang="en-US"/>
        </a:p>
      </dgm:t>
    </dgm:pt>
    <dgm:pt modelId="{BED8A07A-D0F7-4A05-B8FA-0819800F6B75}">
      <dgm:prSet phldrT="[Text]"/>
      <dgm:spPr/>
      <dgm:t>
        <a:bodyPr/>
        <a:lstStyle/>
        <a:p>
          <a:r>
            <a:rPr lang="en-US" dirty="0"/>
            <a:t>Parameter Tuning</a:t>
          </a:r>
        </a:p>
      </dgm:t>
    </dgm:pt>
    <dgm:pt modelId="{DAD8AD3E-4F00-4934-B6AC-E10FB5A1C706}" type="parTrans" cxnId="{24DFB662-AE8F-43B6-9213-F338C234F193}">
      <dgm:prSet/>
      <dgm:spPr/>
      <dgm:t>
        <a:bodyPr/>
        <a:lstStyle/>
        <a:p>
          <a:endParaRPr lang="en-US"/>
        </a:p>
      </dgm:t>
    </dgm:pt>
    <dgm:pt modelId="{38F1D663-EEC0-41DE-8216-47AABD28AF5A}" type="sibTrans" cxnId="{24DFB662-AE8F-43B6-9213-F338C234F193}">
      <dgm:prSet/>
      <dgm:spPr/>
      <dgm:t>
        <a:bodyPr/>
        <a:lstStyle/>
        <a:p>
          <a:endParaRPr lang="en-US"/>
        </a:p>
      </dgm:t>
    </dgm:pt>
    <dgm:pt modelId="{91ABEA2E-8E1C-4E55-B0C8-05935D1B3BA4}">
      <dgm:prSet phldrT="[Text]"/>
      <dgm:spPr/>
      <dgm:t>
        <a:bodyPr/>
        <a:lstStyle/>
        <a:p>
          <a:r>
            <a:rPr lang="en-US" dirty="0"/>
            <a:t>Additional features</a:t>
          </a:r>
        </a:p>
      </dgm:t>
    </dgm:pt>
    <dgm:pt modelId="{DE05D763-5EC2-44E2-A85A-B9480AEBC281}" type="parTrans" cxnId="{1E7BA0B4-C4A2-44A3-9188-C33321E021EF}">
      <dgm:prSet/>
      <dgm:spPr/>
      <dgm:t>
        <a:bodyPr/>
        <a:lstStyle/>
        <a:p>
          <a:endParaRPr lang="en-US"/>
        </a:p>
      </dgm:t>
    </dgm:pt>
    <dgm:pt modelId="{2754159B-DD1E-400C-A39F-D65A40DFAD37}" type="sibTrans" cxnId="{1E7BA0B4-C4A2-44A3-9188-C33321E021EF}">
      <dgm:prSet/>
      <dgm:spPr/>
      <dgm:t>
        <a:bodyPr/>
        <a:lstStyle/>
        <a:p>
          <a:endParaRPr lang="en-US"/>
        </a:p>
      </dgm:t>
    </dgm:pt>
    <dgm:pt modelId="{CB0E79E1-6A43-4348-A49C-07ABC9F8275A}">
      <dgm:prSet phldrT="[Text]"/>
      <dgm:spPr/>
      <dgm:t>
        <a:bodyPr/>
        <a:lstStyle/>
        <a:p>
          <a:r>
            <a:rPr lang="en-US" dirty="0"/>
            <a:t>Combine Predictions</a:t>
          </a:r>
        </a:p>
      </dgm:t>
    </dgm:pt>
    <dgm:pt modelId="{E81A7C8E-C76B-4A4C-9147-A29BD5D40A55}" type="parTrans" cxnId="{B31D70DC-38E8-495B-AC2D-9D81B830C898}">
      <dgm:prSet/>
      <dgm:spPr/>
      <dgm:t>
        <a:bodyPr/>
        <a:lstStyle/>
        <a:p>
          <a:endParaRPr lang="en-US"/>
        </a:p>
      </dgm:t>
    </dgm:pt>
    <dgm:pt modelId="{E07CA830-2B1A-4732-AAFD-D1191DA0B7B6}" type="sibTrans" cxnId="{B31D70DC-38E8-495B-AC2D-9D81B830C898}">
      <dgm:prSet/>
      <dgm:spPr/>
      <dgm:t>
        <a:bodyPr/>
        <a:lstStyle/>
        <a:p>
          <a:endParaRPr lang="en-US"/>
        </a:p>
      </dgm:t>
    </dgm:pt>
    <dgm:pt modelId="{AF141DD3-DB92-480B-9FF5-78762554C06C}" type="pres">
      <dgm:prSet presAssocID="{C8E83210-3B3D-4555-8A8C-26E8AFDB2168}" presName="Name0" presStyleCnt="0">
        <dgm:presLayoutVars>
          <dgm:chMax/>
          <dgm:chPref/>
          <dgm:dir/>
          <dgm:animLvl val="lvl"/>
        </dgm:presLayoutVars>
      </dgm:prSet>
      <dgm:spPr/>
    </dgm:pt>
    <dgm:pt modelId="{420A0274-CF3E-447F-B119-EED5AE1D8657}" type="pres">
      <dgm:prSet presAssocID="{479069E6-B884-44CA-8C0F-A325678612F0}" presName="composite" presStyleCnt="0"/>
      <dgm:spPr/>
    </dgm:pt>
    <dgm:pt modelId="{0B4A921D-819A-4D8E-9294-913183E47A95}" type="pres">
      <dgm:prSet presAssocID="{479069E6-B884-44CA-8C0F-A325678612F0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3100A9E8-3D5D-4C86-80DC-4C16367255C8}" type="pres">
      <dgm:prSet presAssocID="{479069E6-B884-44CA-8C0F-A325678612F0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94E73CC-4BB6-400E-A744-692C6CE80FFA}" type="pres">
      <dgm:prSet presAssocID="{479069E6-B884-44CA-8C0F-A325678612F0}" presName="BalanceSpacing" presStyleCnt="0"/>
      <dgm:spPr/>
    </dgm:pt>
    <dgm:pt modelId="{2C2D19C3-0553-4163-BE06-48B841CCEDA9}" type="pres">
      <dgm:prSet presAssocID="{479069E6-B884-44CA-8C0F-A325678612F0}" presName="BalanceSpacing1" presStyleCnt="0"/>
      <dgm:spPr/>
    </dgm:pt>
    <dgm:pt modelId="{8F66E43C-F2C8-4D88-A91E-7C5E29C482A5}" type="pres">
      <dgm:prSet presAssocID="{B0BD3AF6-C0B5-4A9F-984F-71F13BB720B7}" presName="Accent1Text" presStyleLbl="node1" presStyleIdx="1" presStyleCnt="8" custLinFactNeighborX="-30608" custLinFactNeighborY="-27"/>
      <dgm:spPr/>
    </dgm:pt>
    <dgm:pt modelId="{271E2E4C-18DA-4E4F-9F95-EC4BE9C54C3D}" type="pres">
      <dgm:prSet presAssocID="{B0BD3AF6-C0B5-4A9F-984F-71F13BB720B7}" presName="spaceBetweenRectangles" presStyleCnt="0"/>
      <dgm:spPr/>
    </dgm:pt>
    <dgm:pt modelId="{E1280186-FC56-46A8-B515-57288D3A5D19}" type="pres">
      <dgm:prSet presAssocID="{BED8A07A-D0F7-4A05-B8FA-0819800F6B75}" presName="composite" presStyleCnt="0"/>
      <dgm:spPr/>
    </dgm:pt>
    <dgm:pt modelId="{4A0B54C9-D4BC-4B2B-A772-4E30C5E5B665}" type="pres">
      <dgm:prSet presAssocID="{BED8A07A-D0F7-4A05-B8FA-0819800F6B75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A9B0018E-6C81-4B6B-AB4E-EE5DB6897804}" type="pres">
      <dgm:prSet presAssocID="{BED8A07A-D0F7-4A05-B8FA-0819800F6B75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146F6BF-6BBB-4FF4-A319-3EA2AC845E08}" type="pres">
      <dgm:prSet presAssocID="{BED8A07A-D0F7-4A05-B8FA-0819800F6B75}" presName="BalanceSpacing" presStyleCnt="0"/>
      <dgm:spPr/>
    </dgm:pt>
    <dgm:pt modelId="{A3D57E2B-D4B4-4332-98D6-241BBD615F5D}" type="pres">
      <dgm:prSet presAssocID="{BED8A07A-D0F7-4A05-B8FA-0819800F6B75}" presName="BalanceSpacing1" presStyleCnt="0"/>
      <dgm:spPr/>
    </dgm:pt>
    <dgm:pt modelId="{2ADE3D0F-4E7A-4C6A-A37B-017B68E1EEA4}" type="pres">
      <dgm:prSet presAssocID="{38F1D663-EEC0-41DE-8216-47AABD28AF5A}" presName="Accent1Text" presStyleLbl="node1" presStyleIdx="3" presStyleCnt="8"/>
      <dgm:spPr/>
    </dgm:pt>
    <dgm:pt modelId="{26E3F018-DDCD-4F74-9E20-97AF878061A2}" type="pres">
      <dgm:prSet presAssocID="{38F1D663-EEC0-41DE-8216-47AABD28AF5A}" presName="spaceBetweenRectangles" presStyleCnt="0"/>
      <dgm:spPr/>
    </dgm:pt>
    <dgm:pt modelId="{29DF32BA-E94C-499A-B218-AB5D7EFB816D}" type="pres">
      <dgm:prSet presAssocID="{91ABEA2E-8E1C-4E55-B0C8-05935D1B3BA4}" presName="composite" presStyleCnt="0"/>
      <dgm:spPr/>
    </dgm:pt>
    <dgm:pt modelId="{99753BCA-8BB3-4444-B325-1B709BF54605}" type="pres">
      <dgm:prSet presAssocID="{91ABEA2E-8E1C-4E55-B0C8-05935D1B3BA4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37C0BC65-35D5-4D8C-9235-20A8618AEFA8}" type="pres">
      <dgm:prSet presAssocID="{91ABEA2E-8E1C-4E55-B0C8-05935D1B3BA4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F2815C1-368F-42AF-8CB5-B9680C0B2755}" type="pres">
      <dgm:prSet presAssocID="{91ABEA2E-8E1C-4E55-B0C8-05935D1B3BA4}" presName="BalanceSpacing" presStyleCnt="0"/>
      <dgm:spPr/>
    </dgm:pt>
    <dgm:pt modelId="{3EE1909F-21DE-4D24-9EDB-B27530B5C846}" type="pres">
      <dgm:prSet presAssocID="{91ABEA2E-8E1C-4E55-B0C8-05935D1B3BA4}" presName="BalanceSpacing1" presStyleCnt="0"/>
      <dgm:spPr/>
    </dgm:pt>
    <dgm:pt modelId="{07C7755F-B75D-4DFC-B538-E41EEC4100F4}" type="pres">
      <dgm:prSet presAssocID="{2754159B-DD1E-400C-A39F-D65A40DFAD37}" presName="Accent1Text" presStyleLbl="node1" presStyleIdx="5" presStyleCnt="8"/>
      <dgm:spPr/>
    </dgm:pt>
    <dgm:pt modelId="{C52F5F82-E9BE-4468-B42C-F33F0A168118}" type="pres">
      <dgm:prSet presAssocID="{2754159B-DD1E-400C-A39F-D65A40DFAD37}" presName="spaceBetweenRectangles" presStyleCnt="0"/>
      <dgm:spPr/>
    </dgm:pt>
    <dgm:pt modelId="{EE7F8096-E8F8-40DB-A98F-01F44EB0B223}" type="pres">
      <dgm:prSet presAssocID="{CB0E79E1-6A43-4348-A49C-07ABC9F8275A}" presName="composite" presStyleCnt="0"/>
      <dgm:spPr/>
    </dgm:pt>
    <dgm:pt modelId="{C24FAB39-C767-4A31-AE56-F7FF5C0137A0}" type="pres">
      <dgm:prSet presAssocID="{CB0E79E1-6A43-4348-A49C-07ABC9F8275A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C157EB2-7327-4F78-9E8B-5F79135C23F9}" type="pres">
      <dgm:prSet presAssocID="{CB0E79E1-6A43-4348-A49C-07ABC9F8275A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26C642FA-4E19-471B-AE02-200266E09FEC}" type="pres">
      <dgm:prSet presAssocID="{CB0E79E1-6A43-4348-A49C-07ABC9F8275A}" presName="BalanceSpacing" presStyleCnt="0"/>
      <dgm:spPr/>
    </dgm:pt>
    <dgm:pt modelId="{FB843547-9BC6-4AC6-A923-854FC3FB839C}" type="pres">
      <dgm:prSet presAssocID="{CB0E79E1-6A43-4348-A49C-07ABC9F8275A}" presName="BalanceSpacing1" presStyleCnt="0"/>
      <dgm:spPr/>
    </dgm:pt>
    <dgm:pt modelId="{80973703-D345-442E-AE39-1F428BA2E0D8}" type="pres">
      <dgm:prSet presAssocID="{E07CA830-2B1A-4732-AAFD-D1191DA0B7B6}" presName="Accent1Text" presStyleLbl="node1" presStyleIdx="7" presStyleCnt="8" custLinFactNeighborX="25924"/>
      <dgm:spPr/>
    </dgm:pt>
  </dgm:ptLst>
  <dgm:cxnLst>
    <dgm:cxn modelId="{3CFC8830-DEE1-4BB3-86C6-0E3A4FF4F6DF}" type="presOf" srcId="{BED8A07A-D0F7-4A05-B8FA-0819800F6B75}" destId="{4A0B54C9-D4BC-4B2B-A772-4E30C5E5B665}" srcOrd="0" destOrd="0" presId="urn:microsoft.com/office/officeart/2008/layout/AlternatingHexagons"/>
    <dgm:cxn modelId="{6D1C1835-D791-40A9-AF99-5496CEDABABA}" type="presOf" srcId="{38F1D663-EEC0-41DE-8216-47AABD28AF5A}" destId="{2ADE3D0F-4E7A-4C6A-A37B-017B68E1EEA4}" srcOrd="0" destOrd="0" presId="urn:microsoft.com/office/officeart/2008/layout/AlternatingHexagons"/>
    <dgm:cxn modelId="{54813A42-AB04-4551-87F2-4D40AE61BE69}" type="presOf" srcId="{CB0E79E1-6A43-4348-A49C-07ABC9F8275A}" destId="{C24FAB39-C767-4A31-AE56-F7FF5C0137A0}" srcOrd="0" destOrd="0" presId="urn:microsoft.com/office/officeart/2008/layout/AlternatingHexagons"/>
    <dgm:cxn modelId="{A6656542-7D8A-4874-95C3-42E1819D1AE3}" type="presOf" srcId="{B0BD3AF6-C0B5-4A9F-984F-71F13BB720B7}" destId="{8F66E43C-F2C8-4D88-A91E-7C5E29C482A5}" srcOrd="0" destOrd="0" presId="urn:microsoft.com/office/officeart/2008/layout/AlternatingHexagons"/>
    <dgm:cxn modelId="{24DFB662-AE8F-43B6-9213-F338C234F193}" srcId="{C8E83210-3B3D-4555-8A8C-26E8AFDB2168}" destId="{BED8A07A-D0F7-4A05-B8FA-0819800F6B75}" srcOrd="1" destOrd="0" parTransId="{DAD8AD3E-4F00-4934-B6AC-E10FB5A1C706}" sibTransId="{38F1D663-EEC0-41DE-8216-47AABD28AF5A}"/>
    <dgm:cxn modelId="{36FCD58E-3432-4619-B4B7-D17C33860D35}" type="presOf" srcId="{E07CA830-2B1A-4732-AAFD-D1191DA0B7B6}" destId="{80973703-D345-442E-AE39-1F428BA2E0D8}" srcOrd="0" destOrd="0" presId="urn:microsoft.com/office/officeart/2008/layout/AlternatingHexagons"/>
    <dgm:cxn modelId="{0341B7AE-F331-4EB6-99ED-469E37C8F30F}" type="presOf" srcId="{91ABEA2E-8E1C-4E55-B0C8-05935D1B3BA4}" destId="{99753BCA-8BB3-4444-B325-1B709BF54605}" srcOrd="0" destOrd="0" presId="urn:microsoft.com/office/officeart/2008/layout/AlternatingHexagons"/>
    <dgm:cxn modelId="{1E7BA0B4-C4A2-44A3-9188-C33321E021EF}" srcId="{C8E83210-3B3D-4555-8A8C-26E8AFDB2168}" destId="{91ABEA2E-8E1C-4E55-B0C8-05935D1B3BA4}" srcOrd="2" destOrd="0" parTransId="{DE05D763-5EC2-44E2-A85A-B9480AEBC281}" sibTransId="{2754159B-DD1E-400C-A39F-D65A40DFAD37}"/>
    <dgm:cxn modelId="{B98D02CC-5DA1-4BD5-AB27-C8FD21630C6C}" srcId="{C8E83210-3B3D-4555-8A8C-26E8AFDB2168}" destId="{479069E6-B884-44CA-8C0F-A325678612F0}" srcOrd="0" destOrd="0" parTransId="{446CD61E-24A8-4EA5-A708-0D5CE3BEA2D0}" sibTransId="{B0BD3AF6-C0B5-4A9F-984F-71F13BB720B7}"/>
    <dgm:cxn modelId="{117C80D0-9A7B-4A06-A1C8-7CBC3D392B82}" type="presOf" srcId="{2754159B-DD1E-400C-A39F-D65A40DFAD37}" destId="{07C7755F-B75D-4DFC-B538-E41EEC4100F4}" srcOrd="0" destOrd="0" presId="urn:microsoft.com/office/officeart/2008/layout/AlternatingHexagons"/>
    <dgm:cxn modelId="{B31D70DC-38E8-495B-AC2D-9D81B830C898}" srcId="{C8E83210-3B3D-4555-8A8C-26E8AFDB2168}" destId="{CB0E79E1-6A43-4348-A49C-07ABC9F8275A}" srcOrd="3" destOrd="0" parTransId="{E81A7C8E-C76B-4A4C-9147-A29BD5D40A55}" sibTransId="{E07CA830-2B1A-4732-AAFD-D1191DA0B7B6}"/>
    <dgm:cxn modelId="{92C66FE9-5051-480C-B88F-5B88D8C7EFDC}" type="presOf" srcId="{C8E83210-3B3D-4555-8A8C-26E8AFDB2168}" destId="{AF141DD3-DB92-480B-9FF5-78762554C06C}" srcOrd="0" destOrd="0" presId="urn:microsoft.com/office/officeart/2008/layout/AlternatingHexagons"/>
    <dgm:cxn modelId="{23BAC7EE-BD4D-4FD1-BA8A-DA0DD2FB375C}" type="presOf" srcId="{479069E6-B884-44CA-8C0F-A325678612F0}" destId="{0B4A921D-819A-4D8E-9294-913183E47A95}" srcOrd="0" destOrd="0" presId="urn:microsoft.com/office/officeart/2008/layout/AlternatingHexagons"/>
    <dgm:cxn modelId="{63E096EA-72D7-49CF-B08F-BF3F625A62C6}" type="presParOf" srcId="{AF141DD3-DB92-480B-9FF5-78762554C06C}" destId="{420A0274-CF3E-447F-B119-EED5AE1D8657}" srcOrd="0" destOrd="0" presId="urn:microsoft.com/office/officeart/2008/layout/AlternatingHexagons"/>
    <dgm:cxn modelId="{CDCFF787-2B25-421D-AC9E-16AEA2FE5D39}" type="presParOf" srcId="{420A0274-CF3E-447F-B119-EED5AE1D8657}" destId="{0B4A921D-819A-4D8E-9294-913183E47A95}" srcOrd="0" destOrd="0" presId="urn:microsoft.com/office/officeart/2008/layout/AlternatingHexagons"/>
    <dgm:cxn modelId="{EB5A901A-535C-4829-88E9-A014880BEBE7}" type="presParOf" srcId="{420A0274-CF3E-447F-B119-EED5AE1D8657}" destId="{3100A9E8-3D5D-4C86-80DC-4C16367255C8}" srcOrd="1" destOrd="0" presId="urn:microsoft.com/office/officeart/2008/layout/AlternatingHexagons"/>
    <dgm:cxn modelId="{B4D610EE-0585-4F2E-A759-3BD334F897FD}" type="presParOf" srcId="{420A0274-CF3E-447F-B119-EED5AE1D8657}" destId="{994E73CC-4BB6-400E-A744-692C6CE80FFA}" srcOrd="2" destOrd="0" presId="urn:microsoft.com/office/officeart/2008/layout/AlternatingHexagons"/>
    <dgm:cxn modelId="{B73A92A0-3F98-4CD6-B361-0CCADE68EC19}" type="presParOf" srcId="{420A0274-CF3E-447F-B119-EED5AE1D8657}" destId="{2C2D19C3-0553-4163-BE06-48B841CCEDA9}" srcOrd="3" destOrd="0" presId="urn:microsoft.com/office/officeart/2008/layout/AlternatingHexagons"/>
    <dgm:cxn modelId="{FF3FEB9D-75B6-462B-A7E1-B74C23A3F308}" type="presParOf" srcId="{420A0274-CF3E-447F-B119-EED5AE1D8657}" destId="{8F66E43C-F2C8-4D88-A91E-7C5E29C482A5}" srcOrd="4" destOrd="0" presId="urn:microsoft.com/office/officeart/2008/layout/AlternatingHexagons"/>
    <dgm:cxn modelId="{CBE36CED-E6ED-4FC4-BEF2-FE719653D80C}" type="presParOf" srcId="{AF141DD3-DB92-480B-9FF5-78762554C06C}" destId="{271E2E4C-18DA-4E4F-9F95-EC4BE9C54C3D}" srcOrd="1" destOrd="0" presId="urn:microsoft.com/office/officeart/2008/layout/AlternatingHexagons"/>
    <dgm:cxn modelId="{3FFE3012-FA20-40C0-B36F-1AE65090E209}" type="presParOf" srcId="{AF141DD3-DB92-480B-9FF5-78762554C06C}" destId="{E1280186-FC56-46A8-B515-57288D3A5D19}" srcOrd="2" destOrd="0" presId="urn:microsoft.com/office/officeart/2008/layout/AlternatingHexagons"/>
    <dgm:cxn modelId="{BF10DFA4-AF03-4B73-BED0-4D91D565F343}" type="presParOf" srcId="{E1280186-FC56-46A8-B515-57288D3A5D19}" destId="{4A0B54C9-D4BC-4B2B-A772-4E30C5E5B665}" srcOrd="0" destOrd="0" presId="urn:microsoft.com/office/officeart/2008/layout/AlternatingHexagons"/>
    <dgm:cxn modelId="{D823581A-FDBC-48BB-887D-0985223066BF}" type="presParOf" srcId="{E1280186-FC56-46A8-B515-57288D3A5D19}" destId="{A9B0018E-6C81-4B6B-AB4E-EE5DB6897804}" srcOrd="1" destOrd="0" presId="urn:microsoft.com/office/officeart/2008/layout/AlternatingHexagons"/>
    <dgm:cxn modelId="{CACEFBC2-620B-4C52-A268-75604B2EC053}" type="presParOf" srcId="{E1280186-FC56-46A8-B515-57288D3A5D19}" destId="{6146F6BF-6BBB-4FF4-A319-3EA2AC845E08}" srcOrd="2" destOrd="0" presId="urn:microsoft.com/office/officeart/2008/layout/AlternatingHexagons"/>
    <dgm:cxn modelId="{DFAD9B90-3678-4C2C-B177-DBCC01B0935C}" type="presParOf" srcId="{E1280186-FC56-46A8-B515-57288D3A5D19}" destId="{A3D57E2B-D4B4-4332-98D6-241BBD615F5D}" srcOrd="3" destOrd="0" presId="urn:microsoft.com/office/officeart/2008/layout/AlternatingHexagons"/>
    <dgm:cxn modelId="{12E2FC21-57E7-4856-9FAC-F7E668E2A5E2}" type="presParOf" srcId="{E1280186-FC56-46A8-B515-57288D3A5D19}" destId="{2ADE3D0F-4E7A-4C6A-A37B-017B68E1EEA4}" srcOrd="4" destOrd="0" presId="urn:microsoft.com/office/officeart/2008/layout/AlternatingHexagons"/>
    <dgm:cxn modelId="{A069BBAD-93AF-4A9A-AC76-BFF38BC61D5E}" type="presParOf" srcId="{AF141DD3-DB92-480B-9FF5-78762554C06C}" destId="{26E3F018-DDCD-4F74-9E20-97AF878061A2}" srcOrd="3" destOrd="0" presId="urn:microsoft.com/office/officeart/2008/layout/AlternatingHexagons"/>
    <dgm:cxn modelId="{074C2E60-5B25-4EE8-A954-65DDE2EC1DD0}" type="presParOf" srcId="{AF141DD3-DB92-480B-9FF5-78762554C06C}" destId="{29DF32BA-E94C-499A-B218-AB5D7EFB816D}" srcOrd="4" destOrd="0" presId="urn:microsoft.com/office/officeart/2008/layout/AlternatingHexagons"/>
    <dgm:cxn modelId="{4C5178CE-5040-47C5-98CC-CF7CE9221693}" type="presParOf" srcId="{29DF32BA-E94C-499A-B218-AB5D7EFB816D}" destId="{99753BCA-8BB3-4444-B325-1B709BF54605}" srcOrd="0" destOrd="0" presId="urn:microsoft.com/office/officeart/2008/layout/AlternatingHexagons"/>
    <dgm:cxn modelId="{CF3398BE-2E7C-48D7-9DDD-116453A88031}" type="presParOf" srcId="{29DF32BA-E94C-499A-B218-AB5D7EFB816D}" destId="{37C0BC65-35D5-4D8C-9235-20A8618AEFA8}" srcOrd="1" destOrd="0" presId="urn:microsoft.com/office/officeart/2008/layout/AlternatingHexagons"/>
    <dgm:cxn modelId="{EFEE3F9F-E956-4F8F-B677-5AC98E0B0B76}" type="presParOf" srcId="{29DF32BA-E94C-499A-B218-AB5D7EFB816D}" destId="{9F2815C1-368F-42AF-8CB5-B9680C0B2755}" srcOrd="2" destOrd="0" presId="urn:microsoft.com/office/officeart/2008/layout/AlternatingHexagons"/>
    <dgm:cxn modelId="{60F585DF-7A67-4FC5-B009-44BFA53D601F}" type="presParOf" srcId="{29DF32BA-E94C-499A-B218-AB5D7EFB816D}" destId="{3EE1909F-21DE-4D24-9EDB-B27530B5C846}" srcOrd="3" destOrd="0" presId="urn:microsoft.com/office/officeart/2008/layout/AlternatingHexagons"/>
    <dgm:cxn modelId="{BA9580C4-C7BE-47C2-A88E-E959A49AD82D}" type="presParOf" srcId="{29DF32BA-E94C-499A-B218-AB5D7EFB816D}" destId="{07C7755F-B75D-4DFC-B538-E41EEC4100F4}" srcOrd="4" destOrd="0" presId="urn:microsoft.com/office/officeart/2008/layout/AlternatingHexagons"/>
    <dgm:cxn modelId="{E7D34B13-975E-4CF8-AA03-70805F08D64C}" type="presParOf" srcId="{AF141DD3-DB92-480B-9FF5-78762554C06C}" destId="{C52F5F82-E9BE-4468-B42C-F33F0A168118}" srcOrd="5" destOrd="0" presId="urn:microsoft.com/office/officeart/2008/layout/AlternatingHexagons"/>
    <dgm:cxn modelId="{CA55C210-9A73-45EE-AA3B-615A2C7DE6B5}" type="presParOf" srcId="{AF141DD3-DB92-480B-9FF5-78762554C06C}" destId="{EE7F8096-E8F8-40DB-A98F-01F44EB0B223}" srcOrd="6" destOrd="0" presId="urn:microsoft.com/office/officeart/2008/layout/AlternatingHexagons"/>
    <dgm:cxn modelId="{8B84C5FC-951C-4520-97EB-D98EFB29AC1E}" type="presParOf" srcId="{EE7F8096-E8F8-40DB-A98F-01F44EB0B223}" destId="{C24FAB39-C767-4A31-AE56-F7FF5C0137A0}" srcOrd="0" destOrd="0" presId="urn:microsoft.com/office/officeart/2008/layout/AlternatingHexagons"/>
    <dgm:cxn modelId="{80DA52C4-E917-4A3B-A5AF-368ABA0E508F}" type="presParOf" srcId="{EE7F8096-E8F8-40DB-A98F-01F44EB0B223}" destId="{8C157EB2-7327-4F78-9E8B-5F79135C23F9}" srcOrd="1" destOrd="0" presId="urn:microsoft.com/office/officeart/2008/layout/AlternatingHexagons"/>
    <dgm:cxn modelId="{6D3DA620-7D93-4459-9685-DD626D1A18F3}" type="presParOf" srcId="{EE7F8096-E8F8-40DB-A98F-01F44EB0B223}" destId="{26C642FA-4E19-471B-AE02-200266E09FEC}" srcOrd="2" destOrd="0" presId="urn:microsoft.com/office/officeart/2008/layout/AlternatingHexagons"/>
    <dgm:cxn modelId="{6224D48E-0833-4138-A6C5-FE2062610739}" type="presParOf" srcId="{EE7F8096-E8F8-40DB-A98F-01F44EB0B223}" destId="{FB843547-9BC6-4AC6-A923-854FC3FB839C}" srcOrd="3" destOrd="0" presId="urn:microsoft.com/office/officeart/2008/layout/AlternatingHexagons"/>
    <dgm:cxn modelId="{7FE8FDBB-31C9-4069-9C80-32A38788786A}" type="presParOf" srcId="{EE7F8096-E8F8-40DB-A98F-01F44EB0B223}" destId="{80973703-D345-442E-AE39-1F428BA2E0D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A921D-819A-4D8E-9294-913183E47A95}">
      <dsp:nvSpPr>
        <dsp:cNvPr id="0" name=""/>
        <dsp:cNvSpPr/>
      </dsp:nvSpPr>
      <dsp:spPr>
        <a:xfrm rot="5400000">
          <a:off x="3442830" y="95084"/>
          <a:ext cx="1456796" cy="12674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Emmy Winning</a:t>
          </a:r>
        </a:p>
      </dsp:txBody>
      <dsp:txXfrm rot="-5400000">
        <a:off x="3735026" y="227410"/>
        <a:ext cx="872403" cy="1002762"/>
      </dsp:txXfrm>
    </dsp:sp>
    <dsp:sp modelId="{3100A9E8-3D5D-4C86-80DC-4C16367255C8}">
      <dsp:nvSpPr>
        <dsp:cNvPr id="0" name=""/>
        <dsp:cNvSpPr/>
      </dsp:nvSpPr>
      <dsp:spPr>
        <a:xfrm>
          <a:off x="4843394" y="291751"/>
          <a:ext cx="1625785" cy="87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6E43C-F2C8-4D88-A91E-7C5E29C482A5}">
      <dsp:nvSpPr>
        <dsp:cNvPr id="0" name=""/>
        <dsp:cNvSpPr/>
      </dsp:nvSpPr>
      <dsp:spPr>
        <a:xfrm rot="5400000">
          <a:off x="1686093" y="94691"/>
          <a:ext cx="1456796" cy="12674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978289" y="227017"/>
        <a:ext cx="872403" cy="1002762"/>
      </dsp:txXfrm>
    </dsp:sp>
    <dsp:sp modelId="{4A0B54C9-D4BC-4B2B-A772-4E30C5E5B665}">
      <dsp:nvSpPr>
        <dsp:cNvPr id="0" name=""/>
        <dsp:cNvSpPr/>
      </dsp:nvSpPr>
      <dsp:spPr>
        <a:xfrm rot="5400000">
          <a:off x="2755804" y="1331613"/>
          <a:ext cx="1456796" cy="12674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Parameter Tuning</a:t>
          </a:r>
        </a:p>
      </dsp:txBody>
      <dsp:txXfrm rot="-5400000">
        <a:off x="3048000" y="1463939"/>
        <a:ext cx="872403" cy="1002762"/>
      </dsp:txXfrm>
    </dsp:sp>
    <dsp:sp modelId="{A9B0018E-6C81-4B6B-AB4E-EE5DB6897804}">
      <dsp:nvSpPr>
        <dsp:cNvPr id="0" name=""/>
        <dsp:cNvSpPr/>
      </dsp:nvSpPr>
      <dsp:spPr>
        <a:xfrm>
          <a:off x="1224711" y="1528280"/>
          <a:ext cx="1573340" cy="87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E3D0F-4E7A-4C6A-A37B-017B68E1EEA4}">
      <dsp:nvSpPr>
        <dsp:cNvPr id="0" name=""/>
        <dsp:cNvSpPr/>
      </dsp:nvSpPr>
      <dsp:spPr>
        <a:xfrm rot="5400000">
          <a:off x="4124610" y="1331613"/>
          <a:ext cx="1456796" cy="12674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416806" y="1463939"/>
        <a:ext cx="872403" cy="1002762"/>
      </dsp:txXfrm>
    </dsp:sp>
    <dsp:sp modelId="{99753BCA-8BB3-4444-B325-1B709BF54605}">
      <dsp:nvSpPr>
        <dsp:cNvPr id="0" name=""/>
        <dsp:cNvSpPr/>
      </dsp:nvSpPr>
      <dsp:spPr>
        <a:xfrm rot="5400000">
          <a:off x="3442830" y="2568142"/>
          <a:ext cx="1456796" cy="12674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Additional features</a:t>
          </a:r>
        </a:p>
      </dsp:txBody>
      <dsp:txXfrm rot="-5400000">
        <a:off x="3735026" y="2700468"/>
        <a:ext cx="872403" cy="1002762"/>
      </dsp:txXfrm>
    </dsp:sp>
    <dsp:sp modelId="{37C0BC65-35D5-4D8C-9235-20A8618AEFA8}">
      <dsp:nvSpPr>
        <dsp:cNvPr id="0" name=""/>
        <dsp:cNvSpPr/>
      </dsp:nvSpPr>
      <dsp:spPr>
        <a:xfrm>
          <a:off x="4843394" y="2764810"/>
          <a:ext cx="1625785" cy="87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7755F-B75D-4DFC-B538-E41EEC4100F4}">
      <dsp:nvSpPr>
        <dsp:cNvPr id="0" name=""/>
        <dsp:cNvSpPr/>
      </dsp:nvSpPr>
      <dsp:spPr>
        <a:xfrm rot="5400000">
          <a:off x="2074023" y="2568142"/>
          <a:ext cx="1456796" cy="12674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366219" y="2700468"/>
        <a:ext cx="872403" cy="1002762"/>
      </dsp:txXfrm>
    </dsp:sp>
    <dsp:sp modelId="{C24FAB39-C767-4A31-AE56-F7FF5C0137A0}">
      <dsp:nvSpPr>
        <dsp:cNvPr id="0" name=""/>
        <dsp:cNvSpPr/>
      </dsp:nvSpPr>
      <dsp:spPr>
        <a:xfrm rot="5400000">
          <a:off x="2755804" y="3804671"/>
          <a:ext cx="1456796" cy="12674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Combine Predictions</a:t>
          </a:r>
        </a:p>
      </dsp:txBody>
      <dsp:txXfrm rot="-5400000">
        <a:off x="3048000" y="3936997"/>
        <a:ext cx="872403" cy="1002762"/>
      </dsp:txXfrm>
    </dsp:sp>
    <dsp:sp modelId="{8C157EB2-7327-4F78-9E8B-5F79135C23F9}">
      <dsp:nvSpPr>
        <dsp:cNvPr id="0" name=""/>
        <dsp:cNvSpPr/>
      </dsp:nvSpPr>
      <dsp:spPr>
        <a:xfrm>
          <a:off x="1224711" y="4001339"/>
          <a:ext cx="1573340" cy="87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973703-D345-442E-AE39-1F428BA2E0D8}">
      <dsp:nvSpPr>
        <dsp:cNvPr id="0" name=""/>
        <dsp:cNvSpPr/>
      </dsp:nvSpPr>
      <dsp:spPr>
        <a:xfrm rot="5400000">
          <a:off x="4453175" y="3804671"/>
          <a:ext cx="1456796" cy="126741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745371" y="3936997"/>
        <a:ext cx="872403" cy="1002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eeMcLennan/music_lyric_analysis" TargetMode="External"/><Relationship Id="rId7" Type="http://schemas.openxmlformats.org/officeDocument/2006/relationships/hyperlink" Target="https://www.analyticsvidhya.com/blog/2016/03/practical-guide-deal-imbalanced-classification-problems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saifmohammad.com/WebPages/NRC-Emotion-Lexicon.htm" TargetMode="External"/><Relationship Id="rId5" Type="http://schemas.openxmlformats.org/officeDocument/2006/relationships/hyperlink" Target="http://www2.imm.dtu.dk/pubdb/views/publication_details.php?id=6010" TargetMode="External"/><Relationship Id="rId4" Type="http://schemas.openxmlformats.org/officeDocument/2006/relationships/hyperlink" Target="https://www.tidytextmining.com/sentiment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Spotify’s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329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killed over time is very similar to the extreme attacks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65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killed over time is very similar to the extreme attacks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57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killed over time is very similar to the extreme attacks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6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09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09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Elliott’s suggestion that Emmy’s would be better, Oscar’s is political</a:t>
            </a:r>
          </a:p>
          <a:p>
            <a:r>
              <a:rPr lang="en-US" dirty="0"/>
              <a:t>Parameter hyper tuning. I was taken back by the amount of fine tuning that can happen with each model</a:t>
            </a:r>
          </a:p>
          <a:p>
            <a:r>
              <a:rPr lang="en-US" dirty="0"/>
              <a:t>Additional features – past performance, artist </a:t>
            </a:r>
            <a:r>
              <a:rPr lang="en-US" dirty="0" err="1"/>
              <a:t>spotify</a:t>
            </a:r>
            <a:r>
              <a:rPr lang="en-US" dirty="0"/>
              <a:t> popularity, other musical features (measures, beats, tatums)</a:t>
            </a:r>
          </a:p>
          <a:p>
            <a:r>
              <a:rPr lang="en-US" dirty="0"/>
              <a:t>Combine predictions – I want to test the hunch out of creating a new column with the prediction from each model and then test one of two things: average predictions between the models I test and take majority rules ( if 3 out of 5 say 1, then it is a 1) or</a:t>
            </a:r>
          </a:p>
          <a:p>
            <a:r>
              <a:rPr lang="en-US" dirty="0"/>
              <a:t>Use each previous models prediction as a feature in the next models training data? Maybe.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49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https://rpubs.com/BreeMcLennan/music_lyric_analysis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(McLennan, 2018)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https://www.tidytextmining.com/sentiment.html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Silge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Robinson, 2020)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http://www2.imm.dtu.dk/pubdb/views/publication_details.php?id=6010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AFINN reference (Nielsen, 2011)</a:t>
            </a:r>
          </a:p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http://saifmohammad.com/WebPages/NRC-Emotion-Lexicon.htm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reference (Mohammad &amp; Turney, 2013)</a:t>
            </a:r>
          </a:p>
          <a:p>
            <a:pPr lvl="0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https://www.analyticsvidhya.com/blog/2016/03/practical-guide-deal-imbalanced-classification-problems/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 imbalance methods in R (Analytics Vidhya, 2016)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(Bruce &amp; Bruce, 2017)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6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 by </a:t>
            </a:r>
            <a:r>
              <a:rPr lang="en-US" dirty="0" err="1"/>
              <a:t>Pharel</a:t>
            </a:r>
            <a:r>
              <a:rPr lang="en-US" dirty="0"/>
              <a:t> in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7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2014 had Everything is Awesome </a:t>
            </a:r>
          </a:p>
          <a:p>
            <a:r>
              <a:rPr lang="en-US" dirty="0"/>
              <a:t>2005 had Its Hard out for a pimp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7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0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Acousticness, danceability, valence, disgust, joy, trust all have seemingly different medians between winning and losing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5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Acousticness negatively with energy and loudness</a:t>
            </a:r>
          </a:p>
          <a:p>
            <a:pPr marL="0" indent="0">
              <a:buNone/>
            </a:pPr>
            <a:r>
              <a:rPr lang="en-US" dirty="0"/>
              <a:t>Positive and Negative</a:t>
            </a:r>
          </a:p>
          <a:p>
            <a:pPr marL="0" indent="0">
              <a:buNone/>
            </a:pPr>
            <a:r>
              <a:rPr lang="en-US" dirty="0"/>
              <a:t>Valence positively with energy and danceability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54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ROSE synthetically creates data to maintain the information in the original dataset but still balances the minority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4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killed over time is very similar to the extreme attacks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2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5.xml"/><Relationship Id="rId9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en-US" sz="5400" dirty="0"/>
              <a:t>A prediction of Oscar winning best songs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965200"/>
            <a:ext cx="3367361" cy="432964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Ryan M. Allen</a:t>
            </a:r>
          </a:p>
          <a:p>
            <a:pPr algn="r"/>
            <a:r>
              <a:rPr lang="en-US" dirty="0"/>
              <a:t>Regis University</a:t>
            </a:r>
          </a:p>
          <a:p>
            <a:pPr algn="r"/>
            <a:r>
              <a:rPr lang="en-US" dirty="0"/>
              <a:t>Practicum II Capstone Project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59BC36F-32B6-4A4F-B177-DF283BEDB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8"/>
    </mc:Choice>
    <mc:Fallback xmlns="">
      <p:transition spd="slow" advTm="11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638" y="312540"/>
            <a:ext cx="6832600" cy="1293028"/>
          </a:xfrm>
        </p:spPr>
        <p:txBody>
          <a:bodyPr>
            <a:normAutofit/>
          </a:bodyPr>
          <a:lstStyle/>
          <a:p>
            <a:r>
              <a:rPr lang="en-US" sz="2400" dirty="0"/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4FF0-34CE-48F7-8EF6-56A65D08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" y="2016510"/>
            <a:ext cx="483616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Correlation Plot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see correlation with many of the fields we would expect.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Also, there seems to be many correlations (+/-) with the lyrical analysis columns.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036B1-EE68-4E0E-957A-D1BFE8D96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859" y="1260827"/>
            <a:ext cx="5899466" cy="528463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D382D49-251C-4BB4-B6CA-3EF42681C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96"/>
    </mc:Choice>
    <mc:Fallback xmlns="">
      <p:transition spd="slow" advTm="45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99" y="257108"/>
            <a:ext cx="7486651" cy="1040598"/>
          </a:xfrm>
        </p:spPr>
        <p:txBody>
          <a:bodyPr anchor="b">
            <a:normAutofit/>
          </a:bodyPr>
          <a:lstStyle/>
          <a:p>
            <a:r>
              <a:rPr lang="en-US" sz="3200" dirty="0"/>
              <a:t>Predictive Models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EF5C1DC-A0DB-439D-9D1E-5BBCC980F616}"/>
              </a:ext>
            </a:extLst>
          </p:cNvPr>
          <p:cNvSpPr txBox="1">
            <a:spLocks/>
          </p:cNvSpPr>
          <p:nvPr/>
        </p:nvSpPr>
        <p:spPr>
          <a:xfrm>
            <a:off x="838200" y="2346960"/>
            <a:ext cx="37719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Datasets types</a:t>
            </a:r>
          </a:p>
          <a:p>
            <a:r>
              <a:rPr lang="en-US" dirty="0"/>
              <a:t>Raw Data </a:t>
            </a:r>
          </a:p>
          <a:p>
            <a:r>
              <a:rPr lang="en-US" dirty="0"/>
              <a:t>Scaled Data</a:t>
            </a:r>
          </a:p>
          <a:p>
            <a:r>
              <a:rPr lang="en-US" dirty="0"/>
              <a:t>PCA Data</a:t>
            </a:r>
          </a:p>
          <a:p>
            <a:r>
              <a:rPr lang="en-US" dirty="0"/>
              <a:t>Over/Under/Both/ROSE Sampling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AC6A849D-D29E-4710-ABB1-C23D10EAA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26"/>
    </mc:Choice>
    <mc:Fallback xmlns="">
      <p:transition spd="slow" advTm="79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99" y="257108"/>
            <a:ext cx="7486651" cy="1040598"/>
          </a:xfrm>
        </p:spPr>
        <p:txBody>
          <a:bodyPr anchor="b">
            <a:normAutofit/>
          </a:bodyPr>
          <a:lstStyle/>
          <a:p>
            <a:r>
              <a:rPr lang="en-US" sz="3200" dirty="0"/>
              <a:t>Predictive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89953-C069-4269-880E-8CC84F51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94" y="1985009"/>
            <a:ext cx="5415756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Models</a:t>
            </a:r>
          </a:p>
          <a:p>
            <a:r>
              <a:rPr lang="en-US" dirty="0"/>
              <a:t>SVM</a:t>
            </a:r>
          </a:p>
          <a:p>
            <a:r>
              <a:rPr lang="en-US" dirty="0"/>
              <a:t>Regression Trees</a:t>
            </a:r>
          </a:p>
          <a:p>
            <a:r>
              <a:rPr lang="en-US" dirty="0"/>
              <a:t>LDA (Linear Discriminant Analysis)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KNN (k-Nearest Neighbors)</a:t>
            </a:r>
          </a:p>
          <a:p>
            <a:r>
              <a:rPr lang="en-US" dirty="0"/>
              <a:t>Neural Nets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920E915-2C6E-48D3-89B2-5E839A1F5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3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9"/>
    </mc:Choice>
    <mc:Fallback xmlns="">
      <p:transition spd="slow" advTm="22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99" y="257108"/>
            <a:ext cx="7486651" cy="1040598"/>
          </a:xfrm>
        </p:spPr>
        <p:txBody>
          <a:bodyPr anchor="b">
            <a:normAutofit/>
          </a:bodyPr>
          <a:lstStyle/>
          <a:p>
            <a:r>
              <a:rPr lang="en-US" sz="3200" dirty="0"/>
              <a:t>Predictive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89953-C069-4269-880E-8CC84F51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94" y="1985009"/>
            <a:ext cx="5415756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Regression Trees</a:t>
            </a:r>
          </a:p>
          <a:p>
            <a:r>
              <a:rPr lang="en-US" dirty="0"/>
              <a:t>Best performance I could get was with the </a:t>
            </a:r>
            <a:r>
              <a:rPr lang="en-US" u="sng" dirty="0"/>
              <a:t>Raw data </a:t>
            </a:r>
            <a:r>
              <a:rPr lang="en-US" dirty="0"/>
              <a:t>and with the Tree Over sampled using Scaled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A8E58-44E0-468F-85AB-8EBFDDC9B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94" y="3592353"/>
            <a:ext cx="5215731" cy="3237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90007-C109-4C46-B1E7-02BA977F3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7587" y="2242533"/>
            <a:ext cx="3000375" cy="3838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FCC228-5CB2-4F5C-BF34-1EE9ECAF23CB}"/>
              </a:ext>
            </a:extLst>
          </p:cNvPr>
          <p:cNvSpPr/>
          <p:nvPr/>
        </p:nvSpPr>
        <p:spPr>
          <a:xfrm>
            <a:off x="8477250" y="3181350"/>
            <a:ext cx="1143000" cy="2476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0E866-9834-402D-81C5-4650382305C9}"/>
              </a:ext>
            </a:extLst>
          </p:cNvPr>
          <p:cNvSpPr/>
          <p:nvPr/>
        </p:nvSpPr>
        <p:spPr>
          <a:xfrm>
            <a:off x="8286750" y="4495800"/>
            <a:ext cx="1333500" cy="323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ED3B7A9F-C71F-4C9D-AF1B-0BFC82AD9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1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96"/>
    </mc:Choice>
    <mc:Fallback xmlns="">
      <p:transition spd="slow" advTm="3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99" y="257108"/>
            <a:ext cx="7486651" cy="1040598"/>
          </a:xfrm>
        </p:spPr>
        <p:txBody>
          <a:bodyPr anchor="b">
            <a:normAutofit/>
          </a:bodyPr>
          <a:lstStyle/>
          <a:p>
            <a:r>
              <a:rPr lang="en-US" sz="3200" dirty="0"/>
              <a:t>Predictive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89953-C069-4269-880E-8CC84F51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94" y="1985009"/>
            <a:ext cx="5415756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Regression Trees</a:t>
            </a:r>
          </a:p>
          <a:p>
            <a:r>
              <a:rPr lang="en-US" dirty="0"/>
              <a:t>Best performance I could get was with the Raw data and with the </a:t>
            </a:r>
            <a:r>
              <a:rPr lang="en-US" u="sng" dirty="0"/>
              <a:t>Tree Over sampled using Scaled data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685B4E-D0F2-4573-89F7-E8E16DEBB279}"/>
              </a:ext>
            </a:extLst>
          </p:cNvPr>
          <p:cNvSpPr/>
          <p:nvPr/>
        </p:nvSpPr>
        <p:spPr>
          <a:xfrm>
            <a:off x="9048750" y="3343275"/>
            <a:ext cx="1076325" cy="2000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ECDB4-F5F4-4301-88C3-24B98C694D85}"/>
              </a:ext>
            </a:extLst>
          </p:cNvPr>
          <p:cNvSpPr/>
          <p:nvPr/>
        </p:nvSpPr>
        <p:spPr>
          <a:xfrm>
            <a:off x="8839200" y="4648200"/>
            <a:ext cx="1285875" cy="2762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D3EED1-AFE0-476F-9964-A46E6FE025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9" b="-1"/>
          <a:stretch/>
        </p:blipFill>
        <p:spPr>
          <a:xfrm>
            <a:off x="7686279" y="2819400"/>
            <a:ext cx="2439192" cy="2580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9544CC-F54D-4379-A2A9-13702A170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94" y="3555461"/>
            <a:ext cx="5210175" cy="3150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CFE520-48FE-44BF-BA13-5D5B8FFBAC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5599"/>
          <a:stretch/>
        </p:blipFill>
        <p:spPr>
          <a:xfrm>
            <a:off x="7685882" y="2232264"/>
            <a:ext cx="1915317" cy="5903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94FB3BD-7024-4756-9A84-3980793CDE09}"/>
              </a:ext>
            </a:extLst>
          </p:cNvPr>
          <p:cNvSpPr/>
          <p:nvPr/>
        </p:nvSpPr>
        <p:spPr>
          <a:xfrm>
            <a:off x="8648700" y="3057525"/>
            <a:ext cx="952499" cy="132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088630-7616-4626-8B21-2869F22E6308}"/>
              </a:ext>
            </a:extLst>
          </p:cNvPr>
          <p:cNvSpPr/>
          <p:nvPr/>
        </p:nvSpPr>
        <p:spPr>
          <a:xfrm>
            <a:off x="8496300" y="4105275"/>
            <a:ext cx="1076325" cy="2762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D1A45F4-7459-4BEB-B6AF-3C52111D4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7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82"/>
    </mc:Choice>
    <mc:Fallback xmlns="">
      <p:transition spd="slow" advTm="3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99" y="257108"/>
            <a:ext cx="7486651" cy="1040598"/>
          </a:xfrm>
        </p:spPr>
        <p:txBody>
          <a:bodyPr anchor="b">
            <a:normAutofit/>
          </a:bodyPr>
          <a:lstStyle/>
          <a:p>
            <a:r>
              <a:rPr lang="en-US" sz="3200" dirty="0"/>
              <a:t>Predictive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89953-C069-4269-880E-8CC84F51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94" y="1985009"/>
            <a:ext cx="5415756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Regression</a:t>
            </a:r>
          </a:p>
          <a:p>
            <a:r>
              <a:rPr lang="en-US" dirty="0"/>
              <a:t>Best performance I could get was with the Over Sampled PCA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505CB-EACE-4DE0-974A-380E00205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16" y="3297574"/>
            <a:ext cx="5405834" cy="3408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B318F-4456-471B-86C5-0F77ABDD5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175" y="2157412"/>
            <a:ext cx="2854325" cy="372682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BAD6EF5-5035-4BE1-8F38-11C1D1C6F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C9E245-288C-4321-A0A0-E67743ED7DD0}"/>
              </a:ext>
            </a:extLst>
          </p:cNvPr>
          <p:cNvSpPr/>
          <p:nvPr/>
        </p:nvSpPr>
        <p:spPr>
          <a:xfrm>
            <a:off x="8709102" y="3077737"/>
            <a:ext cx="1070518" cy="219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2A7418-3009-402F-8DF5-A00FEDFADAB7}"/>
              </a:ext>
            </a:extLst>
          </p:cNvPr>
          <p:cNvSpPr/>
          <p:nvPr/>
        </p:nvSpPr>
        <p:spPr>
          <a:xfrm>
            <a:off x="8508380" y="4337824"/>
            <a:ext cx="1271240" cy="3122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1"/>
    </mc:Choice>
    <mc:Fallback xmlns="">
      <p:transition spd="slow" advTm="3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99" y="257108"/>
            <a:ext cx="7486651" cy="1040598"/>
          </a:xfrm>
        </p:spPr>
        <p:txBody>
          <a:bodyPr anchor="b">
            <a:normAutofit/>
          </a:bodyPr>
          <a:lstStyle/>
          <a:p>
            <a:r>
              <a:rPr lang="en-US" sz="3200" dirty="0"/>
              <a:t>Predictive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89953-C069-4269-880E-8CC84F51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94" y="1985009"/>
            <a:ext cx="5415756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Other Models Performance</a:t>
            </a:r>
          </a:p>
          <a:p>
            <a:pPr>
              <a:buFontTx/>
              <a:buChar char="-"/>
            </a:pPr>
            <a:r>
              <a:rPr lang="en-US" dirty="0"/>
              <a:t>Specificity was an issue all along</a:t>
            </a:r>
          </a:p>
          <a:p>
            <a:pPr>
              <a:buFontTx/>
              <a:buChar char="-"/>
            </a:pPr>
            <a:r>
              <a:rPr lang="en-US" dirty="0"/>
              <a:t>Accuracy would be high, but would not beat the No Information Rate</a:t>
            </a:r>
          </a:p>
          <a:p>
            <a:pPr>
              <a:buFontTx/>
              <a:buChar char="-"/>
            </a:pPr>
            <a:r>
              <a:rPr lang="en-US" dirty="0"/>
              <a:t>ROC Curves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137C2-7BF3-4483-9529-6AB6FC30C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365" y="1447354"/>
            <a:ext cx="3906473" cy="477088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CD8A05A-84CB-4206-B584-86D8F85A4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41"/>
    </mc:Choice>
    <mc:Fallback xmlns="">
      <p:transition spd="slow" advTm="26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99" y="257108"/>
            <a:ext cx="7486651" cy="1040598"/>
          </a:xfrm>
        </p:spPr>
        <p:txBody>
          <a:bodyPr anchor="b">
            <a:normAutofit/>
          </a:bodyPr>
          <a:lstStyle/>
          <a:p>
            <a:r>
              <a:rPr lang="en-US" sz="3200" dirty="0"/>
              <a:t>Predictive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89953-C069-4269-880E-8CC84F51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94" y="1521929"/>
            <a:ext cx="5415756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PCA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3210D-B40F-4D21-8362-A9E4C24F6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94" y="1918010"/>
            <a:ext cx="7637635" cy="454390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024A0C5-5158-4FA0-B00E-6855E0BFE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50"/>
    </mc:Choice>
    <mc:Fallback xmlns="">
      <p:transition spd="slow" advTm="2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966" y="681823"/>
            <a:ext cx="6927113" cy="75962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/>
              <a:t>Future work and 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53DD7A8-D7E7-4709-BD47-1894E8F362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1125534"/>
              </p:ext>
            </p:extLst>
          </p:nvPr>
        </p:nvGraphicFramePr>
        <p:xfrm>
          <a:off x="822036" y="1441450"/>
          <a:ext cx="7693891" cy="5167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FCADB6D-D6F7-4176-A04A-B1E4E886CD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34"/>
    </mc:Choice>
    <mc:Fallback xmlns="">
      <p:transition spd="slow" advTm="121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BFA1-F01C-4BA3-8176-3198A414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95" y="229115"/>
            <a:ext cx="8610600" cy="129302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1484-A059-41A6-8E66-F104247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224596" cy="4426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4E309F5-1533-4250-84CC-9C8D6997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41" y="1192735"/>
            <a:ext cx="10013796" cy="569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235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58838" marR="0" lvl="0" indent="-401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Analytics Vidhya. (2016, March 28). 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Analytics Vidhya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. Retrieved from Practical Guide to deal with Imbalanced Classification Problems in R: https://www.analyticsvidhya.com/blog/2016/03/practical-guide-deal-imbalanced-classification-problems/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858838" marR="0" lvl="0" indent="-401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Bruce, P., &amp; Bruce, A. (2017). 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Practical Statistics for Data Scientists.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 Sebastopol, CA: O'Reilly Media, Inc.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858838" marR="0" lvl="0" indent="-401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McLennan, B. (2018, June 10). 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Music Lyrical Analysis. Unpacking musical preferences with R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. Retrieved from </a:t>
            </a:r>
            <a:r>
              <a:rPr kumimoji="0" lang="en-US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RPubs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: https://rpubs.com/BreeMcLennan/music_lyric_analysis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858838" marR="0" lvl="0" indent="-401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Mohammad, S., &amp; Turney, P. (2013). Crowdsourcing a Word-Emotion Association Lexicon. 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Computational Intelligence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, 29 (3), 436-465.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858838" marR="0" lvl="0" indent="-401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Nielsen, F. A. (2011, March). A new ANEW: Evaluation of a word list for sentiment analysis in microblogs. 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Proceedings of the ESWC2011 Workshop on 'Making Sense of </a:t>
            </a:r>
            <a:r>
              <a:rPr kumimoji="0" lang="en-US" altLang="ko-KR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Microposts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': Big things come in small packages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, 93-98. Retrieved from AFINN: https://www2.imm.dtu.dk/pubdb/views/publication_details.php?id=6010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858838" marR="0" lvl="0" indent="-401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Silge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, J., &amp; Robinson, D. (2020). 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Text Mining with R.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 O'REILLY.</a:t>
            </a:r>
          </a:p>
          <a:p>
            <a:pPr marL="858838" indent="-401638" defTabSz="914400">
              <a:buFont typeface="Arial" panose="020B0604020202020204" pitchFamily="34" charset="0"/>
              <a:buChar char="•"/>
            </a:pPr>
            <a:r>
              <a:rPr lang="en-US" dirty="0"/>
              <a:t>Spotify. (2020). </a:t>
            </a:r>
            <a:r>
              <a:rPr lang="en-US" i="1" dirty="0"/>
              <a:t>Spotify for Developers</a:t>
            </a:r>
            <a:r>
              <a:rPr lang="en-US" dirty="0"/>
              <a:t>. Retrieved from Web API: https://developer.spotify.com/documentation/web-api/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C1BB025-0503-4621-87AB-373D62EDA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23"/>
    </mc:Choice>
    <mc:Fallback xmlns="">
      <p:transition spd="slow" advTm="53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6119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original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0323" y="2610426"/>
            <a:ext cx="6151725" cy="30832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Used Spotify’s R package to scrape song features for all the Oscar’s Best Song Award nominees from 1988 – 2020.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Song features include: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Valence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Instrumentalness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Liveness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Duration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Energy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Tempo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Loudness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Combined with my lyrical sentiment analysis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Total word count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Sentiment score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4845177-3301-4F56-9650-18061F2A7F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6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4083"/>
    </mc:Choice>
    <mc:Fallback xmlns="">
      <p:transition spd="slow" advTm="44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425" y="51782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0323" y="2610426"/>
            <a:ext cx="6151725" cy="308323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Found total word count (minus “</a:t>
            </a:r>
            <a:r>
              <a:rPr lang="en-US" sz="2000" dirty="0" err="1">
                <a:solidFill>
                  <a:schemeClr val="bg1"/>
                </a:solidFill>
              </a:rPr>
              <a:t>stopwords</a:t>
            </a:r>
            <a:r>
              <a:rPr lang="en-US" sz="2000" dirty="0">
                <a:solidFill>
                  <a:schemeClr val="bg1"/>
                </a:solidFill>
              </a:rPr>
              <a:t>”)for each song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Found an overall sentiment score for each song and year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Using the NRC Emotion Lexicon created a percent column for various emotions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Anger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Trust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Anticipation</a:t>
            </a:r>
          </a:p>
          <a:p>
            <a:pPr lvl="1">
              <a:lnSpc>
                <a:spcPct val="100000"/>
              </a:lnSpc>
              <a:buFont typeface="Century Gothic" panose="020B0502020202020204" pitchFamily="34" charset="0"/>
              <a:buChar char="–"/>
            </a:pPr>
            <a:r>
              <a:rPr lang="en-US" sz="1800" dirty="0">
                <a:solidFill>
                  <a:schemeClr val="bg1"/>
                </a:solidFill>
              </a:rPr>
              <a:t>Fear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25B5256-AED0-4200-A013-0F89597DA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8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1686"/>
    </mc:Choice>
    <mc:Fallback xmlns="">
      <p:transition spd="slow" advTm="71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425" y="51782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Sentiment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7E27F-C047-449E-8E00-5866B5034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980" y="1685925"/>
            <a:ext cx="8420419" cy="48387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BE2F890-516A-4D5C-81D3-0E9CE237C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0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1003"/>
    </mc:Choice>
    <mc:Fallback xmlns="">
      <p:transition spd="slow" advTm="41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425" y="51782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Sentiment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B097EB-B851-4F1A-B822-03FF2FD389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702637" y="1674224"/>
            <a:ext cx="7907963" cy="466595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5D897EF-3CD3-47FB-A02A-979F1868F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99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7595"/>
    </mc:Choice>
    <mc:Fallback xmlns="">
      <p:transition spd="slow" advTm="3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425" y="51782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Sentiment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E432F-5B27-4934-A874-898471BA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237" y="1457324"/>
            <a:ext cx="3185849" cy="485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FF818-7205-4540-83E8-A7C8BBB49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8" y="1457324"/>
            <a:ext cx="7208286" cy="420418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B7AF293-D334-4D8E-85ED-11A59C1FA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3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1183"/>
    </mc:Choice>
    <mc:Fallback xmlns="">
      <p:transition spd="slow" advTm="41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0" y="0"/>
            <a:ext cx="6832600" cy="1293028"/>
          </a:xfrm>
        </p:spPr>
        <p:txBody>
          <a:bodyPr>
            <a:normAutofit/>
          </a:bodyPr>
          <a:lstStyle/>
          <a:p>
            <a:r>
              <a:rPr lang="en-US" sz="2400" dirty="0"/>
              <a:t>Exploratory Data Analysis</a:t>
            </a:r>
          </a:p>
        </p:txBody>
      </p:sp>
      <p:pic>
        <p:nvPicPr>
          <p:cNvPr id="4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2BBABC3-92FC-4017-9A32-11F44A600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0100" y="1055283"/>
            <a:ext cx="9782175" cy="5650317"/>
          </a:xfr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330CEA6-B359-41D1-8D60-301D691E9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3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6"/>
    </mc:Choice>
    <mc:Fallback xmlns="">
      <p:transition spd="slow" advTm="2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0" y="0"/>
            <a:ext cx="6832600" cy="1293028"/>
          </a:xfrm>
        </p:spPr>
        <p:txBody>
          <a:bodyPr>
            <a:normAutofit/>
          </a:bodyPr>
          <a:lstStyle/>
          <a:p>
            <a:r>
              <a:rPr lang="en-US" sz="2400" dirty="0"/>
              <a:t>Exploratory Data Analysis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0CFD6-75D5-404B-BD75-3C0C481EA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2727E-4B85-4EA8-B420-503155E82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325" y="1415573"/>
            <a:ext cx="8370888" cy="486934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D30237-01C5-4D26-A673-4A85468E0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75"/>
    </mc:Choice>
    <mc:Fallback xmlns="">
      <p:transition spd="slow" advTm="4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7A6B-F710-4D81-B4F0-C1654B0B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Exploratory Data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799D76-0F01-4B30-AA51-2D3AD4865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4897" y="2330606"/>
            <a:ext cx="6453666" cy="385832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695AAD3-25A3-4D42-95AA-B934D6AEB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27"/>
    </mc:Choice>
    <mc:Fallback xmlns="">
      <p:transition spd="slow" advTm="36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Microsoft Office PowerPoint</Application>
  <PresentationFormat>Widescreen</PresentationFormat>
  <Paragraphs>121</Paragraphs>
  <Slides>19</Slides>
  <Notes>16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Vapor Trail</vt:lpstr>
      <vt:lpstr>A prediction of Oscar winning best songs</vt:lpstr>
      <vt:lpstr>An original Dataset</vt:lpstr>
      <vt:lpstr>Sentiment Analysis</vt:lpstr>
      <vt:lpstr>Sentiment Analysis</vt:lpstr>
      <vt:lpstr>Sentiment Analysis</vt:lpstr>
      <vt:lpstr>Sentiment Analysis</vt:lpstr>
      <vt:lpstr>Exploratory Data Analysis</vt:lpstr>
      <vt:lpstr>Exploratory Data Analysis</vt:lpstr>
      <vt:lpstr>Exploratory Data analysis</vt:lpstr>
      <vt:lpstr>Exploratory Data Analysis</vt:lpstr>
      <vt:lpstr>Predictive Models</vt:lpstr>
      <vt:lpstr>Predictive Models</vt:lpstr>
      <vt:lpstr>Predictive Models</vt:lpstr>
      <vt:lpstr>Predictive Models</vt:lpstr>
      <vt:lpstr>Predictive Models</vt:lpstr>
      <vt:lpstr>Predictive Models</vt:lpstr>
      <vt:lpstr>Predictive Models</vt:lpstr>
      <vt:lpstr>Future work and considerations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2020-03-06T03:56:21Z</dcterms:created>
  <dcterms:modified xsi:type="dcterms:W3CDTF">2020-04-30T23:43:41Z</dcterms:modified>
</cp:coreProperties>
</file>